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2" r:id="rId3"/>
    <p:sldId id="257" r:id="rId4"/>
    <p:sldId id="258" r:id="rId5"/>
    <p:sldId id="259" r:id="rId6"/>
    <p:sldId id="260" r:id="rId7"/>
    <p:sldId id="261" r:id="rId8"/>
    <p:sldId id="262" r:id="rId9"/>
    <p:sldId id="271" r:id="rId10"/>
    <p:sldId id="273" r:id="rId11"/>
    <p:sldId id="274" r:id="rId12"/>
    <p:sldId id="275" r:id="rId13"/>
    <p:sldId id="27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106"/>
    <p:restoredTop sz="94692"/>
  </p:normalViewPr>
  <p:slideViewPr>
    <p:cSldViewPr snapToGrid="0" snapToObjects="1">
      <p:cViewPr varScale="1">
        <p:scale>
          <a:sx n="135" d="100"/>
          <a:sy n="135" d="100"/>
        </p:scale>
        <p:origin x="184" y="4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11.tiff>
</file>

<file path=ppt/media/image12.tiff>
</file>

<file path=ppt/media/image13.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11/16/19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9.tif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11.tiff"/><Relationship Id="rId4" Type="http://schemas.openxmlformats.org/officeDocument/2006/relationships/image" Target="../media/image10.tiff"/></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13.tiff"/><Relationship Id="rId4" Type="http://schemas.openxmlformats.org/officeDocument/2006/relationships/image" Target="../media/image12.tif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hyperlink" Target="https://www.kaggle.com/sulianova/cardiovascular-disease-dataset"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2.tif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4.tiff"/><Relationship Id="rId4" Type="http://schemas.openxmlformats.org/officeDocument/2006/relationships/image" Target="../media/image3.tiff"/></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6.tiff"/><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8.tiff"/><Relationship Id="rId4"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EEBE3-8E80-1B48-8DE7-DEFED04CC540}"/>
              </a:ext>
            </a:extLst>
          </p:cNvPr>
          <p:cNvSpPr>
            <a:spLocks noGrp="1"/>
          </p:cNvSpPr>
          <p:nvPr>
            <p:ph type="ctrTitle"/>
          </p:nvPr>
        </p:nvSpPr>
        <p:spPr>
          <a:xfrm>
            <a:off x="2416685" y="1988389"/>
            <a:ext cx="8915399" cy="2262781"/>
          </a:xfrm>
        </p:spPr>
        <p:txBody>
          <a:bodyPr/>
          <a:lstStyle/>
          <a:p>
            <a:r>
              <a:rPr lang="en-US" dirty="0"/>
              <a:t>DSC680 Portfolio Project 3</a:t>
            </a:r>
            <a:br>
              <a:rPr lang="en-US" dirty="0"/>
            </a:br>
            <a:r>
              <a:rPr lang="en-US" sz="2800" dirty="0"/>
              <a:t>Cardiac Disorder Prediction</a:t>
            </a:r>
          </a:p>
        </p:txBody>
      </p:sp>
      <p:sp>
        <p:nvSpPr>
          <p:cNvPr id="3" name="Subtitle 2">
            <a:extLst>
              <a:ext uri="{FF2B5EF4-FFF2-40B4-BE49-F238E27FC236}">
                <a16:creationId xmlns:a16="http://schemas.microsoft.com/office/drawing/2014/main" id="{16D95B0A-0F37-7345-820C-88D3E9F9DDFF}"/>
              </a:ext>
            </a:extLst>
          </p:cNvPr>
          <p:cNvSpPr>
            <a:spLocks noGrp="1"/>
          </p:cNvSpPr>
          <p:nvPr>
            <p:ph type="subTitle" idx="1"/>
          </p:nvPr>
        </p:nvSpPr>
        <p:spPr>
          <a:xfrm>
            <a:off x="2416685" y="4251170"/>
            <a:ext cx="8915399" cy="1126283"/>
          </a:xfrm>
        </p:spPr>
        <p:txBody>
          <a:bodyPr/>
          <a:lstStyle/>
          <a:p>
            <a:r>
              <a:rPr lang="en-US" dirty="0"/>
              <a:t>Gangadhar Dhulipala</a:t>
            </a:r>
          </a:p>
        </p:txBody>
      </p:sp>
      <p:pic>
        <p:nvPicPr>
          <p:cNvPr id="4" name="Slide 1.m4a">
            <a:hlinkClick r:id="" action="ppaction://media"/>
            <a:extLst>
              <a:ext uri="{FF2B5EF4-FFF2-40B4-BE49-F238E27FC236}">
                <a16:creationId xmlns:a16="http://schemas.microsoft.com/office/drawing/2014/main" id="{250F42CD-B432-F845-A829-0068BE624F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200054" y="349739"/>
            <a:ext cx="812800" cy="812800"/>
          </a:xfrm>
          <a:prstGeom prst="rect">
            <a:avLst/>
          </a:prstGeom>
        </p:spPr>
      </p:pic>
    </p:spTree>
    <p:extLst>
      <p:ext uri="{BB962C8B-B14F-4D97-AF65-F5344CB8AC3E}">
        <p14:creationId xmlns:p14="http://schemas.microsoft.com/office/powerpoint/2010/main" val="2311142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9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63DCA-4A17-0A40-8FBC-0D9D119A06AE}"/>
              </a:ext>
            </a:extLst>
          </p:cNvPr>
          <p:cNvSpPr>
            <a:spLocks noGrp="1"/>
          </p:cNvSpPr>
          <p:nvPr>
            <p:ph type="title"/>
          </p:nvPr>
        </p:nvSpPr>
        <p:spPr>
          <a:xfrm>
            <a:off x="2187482" y="106525"/>
            <a:ext cx="10200050" cy="1280890"/>
          </a:xfrm>
        </p:spPr>
        <p:txBody>
          <a:bodyPr/>
          <a:lstStyle/>
          <a:p>
            <a:r>
              <a:rPr lang="en-US" dirty="0"/>
              <a:t>Model Accuracy – Logistic Regression</a:t>
            </a:r>
          </a:p>
        </p:txBody>
      </p:sp>
      <p:pic>
        <p:nvPicPr>
          <p:cNvPr id="6" name="Picture 5">
            <a:extLst>
              <a:ext uri="{FF2B5EF4-FFF2-40B4-BE49-F238E27FC236}">
                <a16:creationId xmlns:a16="http://schemas.microsoft.com/office/drawing/2014/main" id="{0FD2B236-F422-5647-BBD0-9DBCC8559A2A}"/>
              </a:ext>
            </a:extLst>
          </p:cNvPr>
          <p:cNvPicPr>
            <a:picLocks noChangeAspect="1"/>
          </p:cNvPicPr>
          <p:nvPr/>
        </p:nvPicPr>
        <p:blipFill>
          <a:blip r:embed="rId4"/>
          <a:stretch>
            <a:fillRect/>
          </a:stretch>
        </p:blipFill>
        <p:spPr>
          <a:xfrm>
            <a:off x="2070338" y="1102742"/>
            <a:ext cx="9810395" cy="4970253"/>
          </a:xfrm>
          <a:prstGeom prst="rect">
            <a:avLst/>
          </a:prstGeom>
        </p:spPr>
      </p:pic>
      <p:pic>
        <p:nvPicPr>
          <p:cNvPr id="3" name="Slide 10.m4a">
            <a:hlinkClick r:id="" action="ppaction://media"/>
            <a:extLst>
              <a:ext uri="{FF2B5EF4-FFF2-40B4-BE49-F238E27FC236}">
                <a16:creationId xmlns:a16="http://schemas.microsoft.com/office/drawing/2014/main" id="{8AFCA2E4-93EA-E84F-85C6-71562ABA81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972077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62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19C9E-8623-C341-8ADD-5295C81C1889}"/>
              </a:ext>
            </a:extLst>
          </p:cNvPr>
          <p:cNvSpPr>
            <a:spLocks noGrp="1"/>
          </p:cNvSpPr>
          <p:nvPr>
            <p:ph type="title"/>
          </p:nvPr>
        </p:nvSpPr>
        <p:spPr>
          <a:xfrm>
            <a:off x="3160980" y="175536"/>
            <a:ext cx="8911687" cy="1280890"/>
          </a:xfrm>
        </p:spPr>
        <p:txBody>
          <a:bodyPr/>
          <a:lstStyle/>
          <a:p>
            <a:r>
              <a:rPr lang="en-US" dirty="0"/>
              <a:t>Fitting the Model With SVM</a:t>
            </a:r>
          </a:p>
        </p:txBody>
      </p:sp>
      <p:sp>
        <p:nvSpPr>
          <p:cNvPr id="4" name="Title 1">
            <a:extLst>
              <a:ext uri="{FF2B5EF4-FFF2-40B4-BE49-F238E27FC236}">
                <a16:creationId xmlns:a16="http://schemas.microsoft.com/office/drawing/2014/main" id="{971CCDFD-5C84-6C4F-A5E4-371A20467DD1}"/>
              </a:ext>
            </a:extLst>
          </p:cNvPr>
          <p:cNvSpPr txBox="1">
            <a:spLocks/>
          </p:cNvSpPr>
          <p:nvPr/>
        </p:nvSpPr>
        <p:spPr>
          <a:xfrm>
            <a:off x="4430350" y="3174654"/>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SVM - Accuracy</a:t>
            </a:r>
          </a:p>
        </p:txBody>
      </p:sp>
      <p:pic>
        <p:nvPicPr>
          <p:cNvPr id="6" name="Picture 5">
            <a:extLst>
              <a:ext uri="{FF2B5EF4-FFF2-40B4-BE49-F238E27FC236}">
                <a16:creationId xmlns:a16="http://schemas.microsoft.com/office/drawing/2014/main" id="{8B4B1EBB-5D51-274B-BCD8-E888A86CE620}"/>
              </a:ext>
            </a:extLst>
          </p:cNvPr>
          <p:cNvPicPr>
            <a:picLocks noChangeAspect="1"/>
          </p:cNvPicPr>
          <p:nvPr/>
        </p:nvPicPr>
        <p:blipFill>
          <a:blip r:embed="rId4"/>
          <a:stretch>
            <a:fillRect/>
          </a:stretch>
        </p:blipFill>
        <p:spPr>
          <a:xfrm>
            <a:off x="2130725" y="1131814"/>
            <a:ext cx="9601200" cy="1882843"/>
          </a:xfrm>
          <a:prstGeom prst="rect">
            <a:avLst/>
          </a:prstGeom>
        </p:spPr>
      </p:pic>
      <p:pic>
        <p:nvPicPr>
          <p:cNvPr id="7" name="Picture 6">
            <a:extLst>
              <a:ext uri="{FF2B5EF4-FFF2-40B4-BE49-F238E27FC236}">
                <a16:creationId xmlns:a16="http://schemas.microsoft.com/office/drawing/2014/main" id="{53364249-4740-2542-B55B-4C238B3CABDB}"/>
              </a:ext>
            </a:extLst>
          </p:cNvPr>
          <p:cNvPicPr>
            <a:picLocks noChangeAspect="1"/>
          </p:cNvPicPr>
          <p:nvPr/>
        </p:nvPicPr>
        <p:blipFill>
          <a:blip r:embed="rId5"/>
          <a:stretch>
            <a:fillRect/>
          </a:stretch>
        </p:blipFill>
        <p:spPr>
          <a:xfrm>
            <a:off x="2014267" y="3970935"/>
            <a:ext cx="9717658" cy="2641772"/>
          </a:xfrm>
          <a:prstGeom prst="rect">
            <a:avLst/>
          </a:prstGeom>
        </p:spPr>
      </p:pic>
      <p:pic>
        <p:nvPicPr>
          <p:cNvPr id="3" name="Slide 11.m4a">
            <a:hlinkClick r:id="" action="ppaction://media"/>
            <a:extLst>
              <a:ext uri="{FF2B5EF4-FFF2-40B4-BE49-F238E27FC236}">
                <a16:creationId xmlns:a16="http://schemas.microsoft.com/office/drawing/2014/main" id="{6382A0E7-E9B7-4F4E-9525-200C12C536B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988223" y="159017"/>
            <a:ext cx="812800" cy="812800"/>
          </a:xfrm>
          <a:prstGeom prst="rect">
            <a:avLst/>
          </a:prstGeom>
        </p:spPr>
      </p:pic>
    </p:spTree>
    <p:extLst>
      <p:ext uri="{BB962C8B-B14F-4D97-AF65-F5344CB8AC3E}">
        <p14:creationId xmlns:p14="http://schemas.microsoft.com/office/powerpoint/2010/main" val="1359909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08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65071-6E18-AC4F-9028-7A1DD1E305AD}"/>
              </a:ext>
            </a:extLst>
          </p:cNvPr>
          <p:cNvSpPr>
            <a:spLocks noGrp="1"/>
          </p:cNvSpPr>
          <p:nvPr>
            <p:ph type="title"/>
          </p:nvPr>
        </p:nvSpPr>
        <p:spPr>
          <a:xfrm>
            <a:off x="2972487" y="158284"/>
            <a:ext cx="8911687" cy="1280890"/>
          </a:xfrm>
        </p:spPr>
        <p:txBody>
          <a:bodyPr/>
          <a:lstStyle/>
          <a:p>
            <a:r>
              <a:rPr lang="en-US" dirty="0"/>
              <a:t>Model Fitting – Naïve Bayes Theorem</a:t>
            </a:r>
          </a:p>
        </p:txBody>
      </p:sp>
      <p:sp>
        <p:nvSpPr>
          <p:cNvPr id="4" name="Title 1">
            <a:extLst>
              <a:ext uri="{FF2B5EF4-FFF2-40B4-BE49-F238E27FC236}">
                <a16:creationId xmlns:a16="http://schemas.microsoft.com/office/drawing/2014/main" id="{0E9321D0-6E7C-494D-91BC-D7078DB06604}"/>
              </a:ext>
            </a:extLst>
          </p:cNvPr>
          <p:cNvSpPr txBox="1">
            <a:spLocks/>
          </p:cNvSpPr>
          <p:nvPr/>
        </p:nvSpPr>
        <p:spPr>
          <a:xfrm>
            <a:off x="2774079" y="2882516"/>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Naïve Bayes - Accuracy</a:t>
            </a:r>
          </a:p>
        </p:txBody>
      </p:sp>
      <p:pic>
        <p:nvPicPr>
          <p:cNvPr id="5" name="Picture 4">
            <a:extLst>
              <a:ext uri="{FF2B5EF4-FFF2-40B4-BE49-F238E27FC236}">
                <a16:creationId xmlns:a16="http://schemas.microsoft.com/office/drawing/2014/main" id="{856888E6-32AD-2447-A09E-01F5598BFFAF}"/>
              </a:ext>
            </a:extLst>
          </p:cNvPr>
          <p:cNvPicPr>
            <a:picLocks noChangeAspect="1"/>
          </p:cNvPicPr>
          <p:nvPr/>
        </p:nvPicPr>
        <p:blipFill>
          <a:blip r:embed="rId4"/>
          <a:stretch>
            <a:fillRect/>
          </a:stretch>
        </p:blipFill>
        <p:spPr>
          <a:xfrm>
            <a:off x="1903411" y="1026621"/>
            <a:ext cx="10084279" cy="1594827"/>
          </a:xfrm>
          <a:prstGeom prst="rect">
            <a:avLst/>
          </a:prstGeom>
        </p:spPr>
      </p:pic>
      <p:pic>
        <p:nvPicPr>
          <p:cNvPr id="7" name="Picture 6">
            <a:extLst>
              <a:ext uri="{FF2B5EF4-FFF2-40B4-BE49-F238E27FC236}">
                <a16:creationId xmlns:a16="http://schemas.microsoft.com/office/drawing/2014/main" id="{A37A898B-58D2-5A4B-B448-B5DAA05612A3}"/>
              </a:ext>
            </a:extLst>
          </p:cNvPr>
          <p:cNvPicPr>
            <a:picLocks noChangeAspect="1"/>
          </p:cNvPicPr>
          <p:nvPr/>
        </p:nvPicPr>
        <p:blipFill>
          <a:blip r:embed="rId5"/>
          <a:stretch>
            <a:fillRect/>
          </a:stretch>
        </p:blipFill>
        <p:spPr>
          <a:xfrm>
            <a:off x="1903410" y="3809472"/>
            <a:ext cx="10084279" cy="2728919"/>
          </a:xfrm>
          <a:prstGeom prst="rect">
            <a:avLst/>
          </a:prstGeom>
        </p:spPr>
      </p:pic>
      <p:pic>
        <p:nvPicPr>
          <p:cNvPr id="3" name="Slide 12.m4a">
            <a:hlinkClick r:id="" action="ppaction://media"/>
            <a:extLst>
              <a:ext uri="{FF2B5EF4-FFF2-40B4-BE49-F238E27FC236}">
                <a16:creationId xmlns:a16="http://schemas.microsoft.com/office/drawing/2014/main" id="{AF13CAC7-2104-EB4E-8F3D-A503FC70F3D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54589" y="2533194"/>
            <a:ext cx="812800" cy="812800"/>
          </a:xfrm>
          <a:prstGeom prst="rect">
            <a:avLst/>
          </a:prstGeom>
        </p:spPr>
      </p:pic>
    </p:spTree>
    <p:extLst>
      <p:ext uri="{BB962C8B-B14F-4D97-AF65-F5344CB8AC3E}">
        <p14:creationId xmlns:p14="http://schemas.microsoft.com/office/powerpoint/2010/main" val="2027442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9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9208F-B093-E044-A075-F7DCBCC73CDB}"/>
              </a:ext>
            </a:extLst>
          </p:cNvPr>
          <p:cNvSpPr>
            <a:spLocks noGrp="1"/>
          </p:cNvSpPr>
          <p:nvPr>
            <p:ph type="title"/>
          </p:nvPr>
        </p:nvSpPr>
        <p:spPr>
          <a:xfrm>
            <a:off x="2575671" y="201416"/>
            <a:ext cx="8911687" cy="1280890"/>
          </a:xfrm>
        </p:spPr>
        <p:txBody>
          <a:bodyPr/>
          <a:lstStyle/>
          <a:p>
            <a:r>
              <a:rPr lang="en-US" dirty="0"/>
              <a:t>Conclusion</a:t>
            </a:r>
          </a:p>
        </p:txBody>
      </p:sp>
      <p:sp>
        <p:nvSpPr>
          <p:cNvPr id="3" name="TextBox 2">
            <a:extLst>
              <a:ext uri="{FF2B5EF4-FFF2-40B4-BE49-F238E27FC236}">
                <a16:creationId xmlns:a16="http://schemas.microsoft.com/office/drawing/2014/main" id="{456B059D-7856-974F-BD76-4A2D5BFCF721}"/>
              </a:ext>
            </a:extLst>
          </p:cNvPr>
          <p:cNvSpPr txBox="1"/>
          <p:nvPr/>
        </p:nvSpPr>
        <p:spPr>
          <a:xfrm>
            <a:off x="1974190" y="1309778"/>
            <a:ext cx="9861252" cy="5355312"/>
          </a:xfrm>
          <a:prstGeom prst="rect">
            <a:avLst/>
          </a:prstGeom>
          <a:noFill/>
        </p:spPr>
        <p:txBody>
          <a:bodyPr wrap="square" rtlCol="0">
            <a:spAutoFit/>
          </a:bodyPr>
          <a:lstStyle/>
          <a:p>
            <a:pPr marL="285750" indent="-285750">
              <a:buFont typeface="Wingdings" pitchFamily="2" charset="2"/>
              <a:buChar char="Ø"/>
            </a:pPr>
            <a:r>
              <a:rPr lang="en-US" dirty="0"/>
              <a:t>cardio dataset was successfully analyzed with a goal to predict the occurrence of the disease given the patient profile</a:t>
            </a:r>
          </a:p>
          <a:p>
            <a:pPr marL="285750" indent="-285750">
              <a:buFont typeface="Wingdings" pitchFamily="2" charset="2"/>
              <a:buChar char="Ø"/>
            </a:pPr>
            <a:endParaRPr lang="en-US" dirty="0"/>
          </a:p>
          <a:p>
            <a:pPr marL="285750" indent="-285750">
              <a:buFont typeface="Wingdings" pitchFamily="2" charset="2"/>
              <a:buChar char="Ø"/>
            </a:pPr>
            <a:r>
              <a:rPr lang="en-US" dirty="0"/>
              <a:t>There are a total of 13 attributes considered for this analysis such as Age, Sex, cholesterol levels, weight, smoker, non smoker etc. </a:t>
            </a:r>
          </a:p>
          <a:p>
            <a:pPr marL="285750" indent="-285750">
              <a:buFont typeface="Wingdings" pitchFamily="2" charset="2"/>
              <a:buChar char="Ø"/>
            </a:pPr>
            <a:endParaRPr lang="en-US" dirty="0"/>
          </a:p>
          <a:p>
            <a:pPr marL="285750" indent="-285750">
              <a:buFont typeface="Wingdings" pitchFamily="2" charset="2"/>
              <a:buChar char="Ø"/>
            </a:pPr>
            <a:r>
              <a:rPr lang="en-US" dirty="0"/>
              <a:t>There were a total of 3 types of predictive models built i.e. Logistic Regression, Support Vector Machines and Naïve Bayes Classification</a:t>
            </a:r>
          </a:p>
          <a:p>
            <a:pPr marL="285750" indent="-285750">
              <a:buFont typeface="Wingdings" pitchFamily="2" charset="2"/>
              <a:buChar char="Ø"/>
            </a:pPr>
            <a:endParaRPr lang="en-US" dirty="0"/>
          </a:p>
          <a:p>
            <a:pPr marL="285750" indent="-285750">
              <a:buFont typeface="Wingdings" pitchFamily="2" charset="2"/>
              <a:buChar char="Ø"/>
            </a:pPr>
            <a:r>
              <a:rPr lang="en-US" dirty="0"/>
              <a:t>The accuracy of the models between three models were very comparable. Within</a:t>
            </a:r>
          </a:p>
          <a:p>
            <a:r>
              <a:rPr lang="en-US" dirty="0"/>
              <a:t>     the three models, the support vector machines has a slightly better accuracy</a:t>
            </a:r>
          </a:p>
          <a:p>
            <a:pPr marL="285750" indent="-285750">
              <a:buFont typeface="Wingdings" pitchFamily="2" charset="2"/>
              <a:buChar char="Ø"/>
            </a:pPr>
            <a:endParaRPr lang="en-US" dirty="0"/>
          </a:p>
          <a:p>
            <a:pPr marL="285750" indent="-285750">
              <a:buFont typeface="Wingdings" pitchFamily="2" charset="2"/>
              <a:buChar char="Ø"/>
            </a:pPr>
            <a:r>
              <a:rPr lang="en-US" dirty="0"/>
              <a:t>Overall, a good classification model was built with an accuracy of about 72% that is </a:t>
            </a:r>
          </a:p>
          <a:p>
            <a:r>
              <a:rPr lang="en-US" dirty="0"/>
              <a:t>    able to classify the customers based on their tendency to get the heart disease</a:t>
            </a:r>
          </a:p>
          <a:p>
            <a:pPr marL="285750" indent="-285750">
              <a:buFont typeface="Wingdings" pitchFamily="2" charset="2"/>
              <a:buChar char="Ø"/>
            </a:pPr>
            <a:endParaRPr lang="en-US" dirty="0"/>
          </a:p>
          <a:p>
            <a:pPr marL="285750" indent="-285750">
              <a:buFont typeface="Wingdings" pitchFamily="2" charset="2"/>
              <a:buChar char="Ø"/>
            </a:pPr>
            <a:r>
              <a:rPr lang="en-US" dirty="0"/>
              <a:t>The accuracy would have been much better if the dataset were to have more </a:t>
            </a:r>
          </a:p>
          <a:p>
            <a:r>
              <a:rPr lang="en-US" dirty="0"/>
              <a:t>     of instances or probably by tuning the hyperparameters</a:t>
            </a:r>
          </a:p>
          <a:p>
            <a:endParaRPr lang="en-US" dirty="0"/>
          </a:p>
          <a:p>
            <a:endParaRPr lang="en-US" dirty="0"/>
          </a:p>
        </p:txBody>
      </p:sp>
      <p:pic>
        <p:nvPicPr>
          <p:cNvPr id="4" name="Slide 13.m4a">
            <a:hlinkClick r:id="" action="ppaction://media"/>
            <a:extLst>
              <a:ext uri="{FF2B5EF4-FFF2-40B4-BE49-F238E27FC236}">
                <a16:creationId xmlns:a16="http://schemas.microsoft.com/office/drawing/2014/main" id="{B7D9530F-5385-7749-A809-0C38792AB0E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149237" y="201416"/>
            <a:ext cx="812800" cy="812800"/>
          </a:xfrm>
          <a:prstGeom prst="rect">
            <a:avLst/>
          </a:prstGeom>
        </p:spPr>
      </p:pic>
    </p:spTree>
    <p:extLst>
      <p:ext uri="{BB962C8B-B14F-4D97-AF65-F5344CB8AC3E}">
        <p14:creationId xmlns:p14="http://schemas.microsoft.com/office/powerpoint/2010/main" val="3259933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6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C6EE7F-3BC2-DF40-97A3-5E241B56FCA7}"/>
              </a:ext>
            </a:extLst>
          </p:cNvPr>
          <p:cNvSpPr txBox="1"/>
          <p:nvPr/>
        </p:nvSpPr>
        <p:spPr>
          <a:xfrm>
            <a:off x="3191436" y="439270"/>
            <a:ext cx="3464410" cy="5262979"/>
          </a:xfrm>
          <a:prstGeom prst="rect">
            <a:avLst/>
          </a:prstGeom>
          <a:noFill/>
        </p:spPr>
        <p:txBody>
          <a:bodyPr wrap="none" rtlCol="0">
            <a:spAutoFit/>
          </a:bodyPr>
          <a:lstStyle/>
          <a:p>
            <a:r>
              <a:rPr lang="en-US" sz="2400" dirty="0"/>
              <a:t>Outline</a:t>
            </a:r>
          </a:p>
          <a:p>
            <a:endParaRPr lang="en-US" sz="2400" dirty="0"/>
          </a:p>
          <a:p>
            <a:endParaRPr lang="en-US" sz="2400" dirty="0"/>
          </a:p>
          <a:p>
            <a:pPr marL="342900" indent="-342900">
              <a:buFontTx/>
              <a:buChar char="-"/>
            </a:pPr>
            <a:r>
              <a:rPr lang="en-US" sz="2400" dirty="0"/>
              <a:t>Project Scope</a:t>
            </a:r>
          </a:p>
          <a:p>
            <a:pPr marL="342900" indent="-342900">
              <a:buFontTx/>
              <a:buChar char="-"/>
            </a:pPr>
            <a:endParaRPr lang="en-US" sz="2400" dirty="0"/>
          </a:p>
          <a:p>
            <a:pPr marL="342900" indent="-342900">
              <a:buFontTx/>
              <a:buChar char="-"/>
            </a:pPr>
            <a:r>
              <a:rPr lang="en-US" sz="2400" dirty="0"/>
              <a:t>Research Questions</a:t>
            </a:r>
          </a:p>
          <a:p>
            <a:pPr marL="342900" indent="-342900">
              <a:buFontTx/>
              <a:buChar char="-"/>
            </a:pPr>
            <a:endParaRPr lang="en-US" sz="2400" dirty="0"/>
          </a:p>
          <a:p>
            <a:pPr marL="342900" indent="-342900">
              <a:buFontTx/>
              <a:buChar char="-"/>
            </a:pPr>
            <a:r>
              <a:rPr lang="en-US" sz="2400" dirty="0"/>
              <a:t>Intended Methods</a:t>
            </a:r>
          </a:p>
          <a:p>
            <a:pPr marL="342900" indent="-342900">
              <a:buFontTx/>
              <a:buChar char="-"/>
            </a:pPr>
            <a:endParaRPr lang="en-US" sz="2400" dirty="0"/>
          </a:p>
          <a:p>
            <a:pPr marL="342900" indent="-342900">
              <a:buFontTx/>
              <a:buChar char="-"/>
            </a:pPr>
            <a:r>
              <a:rPr lang="en-US" sz="2400" dirty="0"/>
              <a:t>Data Overview</a:t>
            </a:r>
          </a:p>
          <a:p>
            <a:pPr marL="342900" indent="-342900">
              <a:buFontTx/>
              <a:buChar char="-"/>
            </a:pPr>
            <a:endParaRPr lang="en-US" sz="2400" dirty="0"/>
          </a:p>
          <a:p>
            <a:pPr marL="342900" indent="-342900">
              <a:buFontTx/>
              <a:buChar char="-"/>
            </a:pPr>
            <a:r>
              <a:rPr lang="en-US" sz="2400" dirty="0"/>
              <a:t>EDA</a:t>
            </a:r>
          </a:p>
          <a:p>
            <a:pPr marL="342900" indent="-342900">
              <a:buFontTx/>
              <a:buChar char="-"/>
            </a:pPr>
            <a:endParaRPr lang="en-US" sz="2400" dirty="0"/>
          </a:p>
          <a:p>
            <a:pPr marL="342900" indent="-342900">
              <a:buFontTx/>
              <a:buChar char="-"/>
            </a:pPr>
            <a:r>
              <a:rPr lang="en-US" sz="2400" dirty="0"/>
              <a:t>Model Fitting</a:t>
            </a:r>
          </a:p>
        </p:txBody>
      </p:sp>
      <p:pic>
        <p:nvPicPr>
          <p:cNvPr id="3" name="Slide 2.m4a">
            <a:hlinkClick r:id="" action="ppaction://media"/>
            <a:extLst>
              <a:ext uri="{FF2B5EF4-FFF2-40B4-BE49-F238E27FC236}">
                <a16:creationId xmlns:a16="http://schemas.microsoft.com/office/drawing/2014/main" id="{B514C6DD-BA43-5745-9D35-CFE359302B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164885" y="200269"/>
            <a:ext cx="812800" cy="812800"/>
          </a:xfrm>
          <a:prstGeom prst="rect">
            <a:avLst/>
          </a:prstGeom>
        </p:spPr>
      </p:pic>
    </p:spTree>
    <p:extLst>
      <p:ext uri="{BB962C8B-B14F-4D97-AF65-F5344CB8AC3E}">
        <p14:creationId xmlns:p14="http://schemas.microsoft.com/office/powerpoint/2010/main" val="1343726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2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B51C2D-0668-F54D-859B-4BFB93ED033D}"/>
              </a:ext>
            </a:extLst>
          </p:cNvPr>
          <p:cNvSpPr txBox="1"/>
          <p:nvPr/>
        </p:nvSpPr>
        <p:spPr>
          <a:xfrm>
            <a:off x="4356848" y="119119"/>
            <a:ext cx="2752677" cy="523220"/>
          </a:xfrm>
          <a:prstGeom prst="rect">
            <a:avLst/>
          </a:prstGeom>
          <a:noFill/>
        </p:spPr>
        <p:txBody>
          <a:bodyPr wrap="none" rtlCol="0">
            <a:spAutoFit/>
          </a:bodyPr>
          <a:lstStyle/>
          <a:p>
            <a:r>
              <a:rPr lang="en-US" sz="2800" dirty="0"/>
              <a:t>Project Outline</a:t>
            </a:r>
          </a:p>
        </p:txBody>
      </p:sp>
      <p:sp>
        <p:nvSpPr>
          <p:cNvPr id="3" name="TextBox 2">
            <a:extLst>
              <a:ext uri="{FF2B5EF4-FFF2-40B4-BE49-F238E27FC236}">
                <a16:creationId xmlns:a16="http://schemas.microsoft.com/office/drawing/2014/main" id="{147185E6-C4EA-914A-A384-1526844D35D4}"/>
              </a:ext>
            </a:extLst>
          </p:cNvPr>
          <p:cNvSpPr txBox="1"/>
          <p:nvPr/>
        </p:nvSpPr>
        <p:spPr>
          <a:xfrm>
            <a:off x="2438129" y="1206570"/>
            <a:ext cx="7858241" cy="1200329"/>
          </a:xfrm>
          <a:prstGeom prst="rect">
            <a:avLst/>
          </a:prstGeom>
          <a:noFill/>
        </p:spPr>
        <p:txBody>
          <a:bodyPr wrap="none" rtlCol="0">
            <a:spAutoFit/>
          </a:bodyPr>
          <a:lstStyle/>
          <a:p>
            <a:r>
              <a:rPr lang="en-US" dirty="0"/>
              <a:t> Dataset Location:-</a:t>
            </a:r>
          </a:p>
          <a:p>
            <a:endParaRPr lang="en-US" dirty="0"/>
          </a:p>
          <a:p>
            <a:r>
              <a:rPr lang="en-US" dirty="0"/>
              <a:t> </a:t>
            </a:r>
            <a:r>
              <a:rPr lang="en-US" dirty="0">
                <a:hlinkClick r:id="rId4"/>
              </a:rPr>
              <a:t>https://www.kaggle.com/sulianova/cardiovascular-disease-dataset</a:t>
            </a:r>
            <a:endParaRPr lang="en-US" dirty="0"/>
          </a:p>
          <a:p>
            <a:endParaRPr lang="en-US" dirty="0"/>
          </a:p>
        </p:txBody>
      </p:sp>
      <p:sp>
        <p:nvSpPr>
          <p:cNvPr id="4" name="TextBox 3">
            <a:extLst>
              <a:ext uri="{FF2B5EF4-FFF2-40B4-BE49-F238E27FC236}">
                <a16:creationId xmlns:a16="http://schemas.microsoft.com/office/drawing/2014/main" id="{B88AF4CD-C6DD-C94C-B688-AFB61ABA07EE}"/>
              </a:ext>
            </a:extLst>
          </p:cNvPr>
          <p:cNvSpPr txBox="1"/>
          <p:nvPr/>
        </p:nvSpPr>
        <p:spPr>
          <a:xfrm>
            <a:off x="2438129" y="2805107"/>
            <a:ext cx="9445756" cy="1754326"/>
          </a:xfrm>
          <a:prstGeom prst="rect">
            <a:avLst/>
          </a:prstGeom>
          <a:noFill/>
        </p:spPr>
        <p:txBody>
          <a:bodyPr wrap="square" rtlCol="0">
            <a:spAutoFit/>
          </a:bodyPr>
          <a:lstStyle/>
          <a:p>
            <a:r>
              <a:rPr lang="en-US" dirty="0"/>
              <a:t>Dataset Information:-</a:t>
            </a:r>
          </a:p>
          <a:p>
            <a:endParaRPr lang="en-US" dirty="0"/>
          </a:p>
          <a:p>
            <a:r>
              <a:rPr lang="en-US" dirty="0"/>
              <a:t>The dataset is related to insurance charges of the customers. The dataset has about 13 attributes such as Age, Gender, Height, Weight, Cholesterol and Glucose etc.</a:t>
            </a:r>
          </a:p>
          <a:p>
            <a:endParaRPr lang="en-US" dirty="0"/>
          </a:p>
        </p:txBody>
      </p:sp>
      <p:pic>
        <p:nvPicPr>
          <p:cNvPr id="5" name="Slide 3.m4a">
            <a:hlinkClick r:id="" action="ppaction://media"/>
            <a:extLst>
              <a:ext uri="{FF2B5EF4-FFF2-40B4-BE49-F238E27FC236}">
                <a16:creationId xmlns:a16="http://schemas.microsoft.com/office/drawing/2014/main" id="{3576DD6E-BF00-FD4E-B127-A398492F60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91261" y="119119"/>
            <a:ext cx="812800" cy="812800"/>
          </a:xfrm>
          <a:prstGeom prst="rect">
            <a:avLst/>
          </a:prstGeom>
        </p:spPr>
      </p:pic>
    </p:spTree>
    <p:extLst>
      <p:ext uri="{BB962C8B-B14F-4D97-AF65-F5344CB8AC3E}">
        <p14:creationId xmlns:p14="http://schemas.microsoft.com/office/powerpoint/2010/main" val="1099388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10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D3FBB9-1516-3441-8E8F-F491C6FA8BB4}"/>
              </a:ext>
            </a:extLst>
          </p:cNvPr>
          <p:cNvSpPr txBox="1"/>
          <p:nvPr/>
        </p:nvSpPr>
        <p:spPr>
          <a:xfrm>
            <a:off x="4356848" y="190837"/>
            <a:ext cx="3607078" cy="523220"/>
          </a:xfrm>
          <a:prstGeom prst="rect">
            <a:avLst/>
          </a:prstGeom>
          <a:noFill/>
        </p:spPr>
        <p:txBody>
          <a:bodyPr wrap="none" rtlCol="0">
            <a:spAutoFit/>
          </a:bodyPr>
          <a:lstStyle/>
          <a:p>
            <a:r>
              <a:rPr lang="en-US" sz="2800" dirty="0"/>
              <a:t>Research Questions</a:t>
            </a:r>
          </a:p>
        </p:txBody>
      </p:sp>
      <p:sp>
        <p:nvSpPr>
          <p:cNvPr id="3" name="TextBox 2">
            <a:extLst>
              <a:ext uri="{FF2B5EF4-FFF2-40B4-BE49-F238E27FC236}">
                <a16:creationId xmlns:a16="http://schemas.microsoft.com/office/drawing/2014/main" id="{D95852E4-E11A-974B-A89B-C27F8E2060D2}"/>
              </a:ext>
            </a:extLst>
          </p:cNvPr>
          <p:cNvSpPr txBox="1"/>
          <p:nvPr/>
        </p:nvSpPr>
        <p:spPr>
          <a:xfrm>
            <a:off x="1911513" y="866701"/>
            <a:ext cx="10044699" cy="4801314"/>
          </a:xfrm>
          <a:prstGeom prst="rect">
            <a:avLst/>
          </a:prstGeom>
          <a:noFill/>
        </p:spPr>
        <p:txBody>
          <a:bodyPr wrap="square" rtlCol="0">
            <a:spAutoFit/>
          </a:bodyPr>
          <a:lstStyle/>
          <a:p>
            <a:r>
              <a:rPr lang="en-US" dirty="0"/>
              <a:t>There are two major research questions: -</a:t>
            </a:r>
          </a:p>
          <a:p>
            <a:endParaRPr lang="en-US" dirty="0"/>
          </a:p>
          <a:p>
            <a:pPr lvl="0"/>
            <a:r>
              <a:rPr lang="en-US" dirty="0"/>
              <a:t>The goal of the project is to build an algorithm that can accurately classify the patients based on their tendency to get the heart disease with the help of using the given healthcare attributes.</a:t>
            </a:r>
          </a:p>
          <a:p>
            <a:pPr lvl="0"/>
            <a:endParaRPr lang="en-US" dirty="0"/>
          </a:p>
          <a:p>
            <a:pPr lvl="0"/>
            <a:endParaRPr lang="en-US" dirty="0"/>
          </a:p>
          <a:p>
            <a:r>
              <a:rPr lang="en-US" dirty="0"/>
              <a:t>Benefits: -</a:t>
            </a:r>
          </a:p>
          <a:p>
            <a:endParaRPr lang="en-US" dirty="0"/>
          </a:p>
          <a:p>
            <a:r>
              <a:rPr lang="en-US" dirty="0"/>
              <a:t>The benefits of analyzing this data include: -</a:t>
            </a:r>
          </a:p>
          <a:p>
            <a:endParaRPr lang="en-US" dirty="0"/>
          </a:p>
          <a:p>
            <a:pPr lvl="0"/>
            <a:r>
              <a:rPr lang="en-US" dirty="0"/>
              <a:t>This dataset will give me an opportunity to work in a domain that has always been closer to my heart. In addition, I will learn on how to handle the complexity involved in working with the health care data. Most importantly, this will help the health care providers to offer preventive care to the patients who has a tendency to develop the heart disease disease based on the model prediction</a:t>
            </a:r>
          </a:p>
          <a:p>
            <a:endParaRPr lang="en-US" dirty="0"/>
          </a:p>
        </p:txBody>
      </p:sp>
      <p:pic>
        <p:nvPicPr>
          <p:cNvPr id="4" name="Slide 4.m4a">
            <a:hlinkClick r:id="" action="ppaction://media"/>
            <a:extLst>
              <a:ext uri="{FF2B5EF4-FFF2-40B4-BE49-F238E27FC236}">
                <a16:creationId xmlns:a16="http://schemas.microsoft.com/office/drawing/2014/main" id="{073612C3-ED6C-1D44-ABEC-49E065F3221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959942" y="53901"/>
            <a:ext cx="812800" cy="812800"/>
          </a:xfrm>
          <a:prstGeom prst="rect">
            <a:avLst/>
          </a:prstGeom>
        </p:spPr>
      </p:pic>
    </p:spTree>
    <p:extLst>
      <p:ext uri="{BB962C8B-B14F-4D97-AF65-F5344CB8AC3E}">
        <p14:creationId xmlns:p14="http://schemas.microsoft.com/office/powerpoint/2010/main" val="2544288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35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7B61A3-E94E-FD46-BF35-6331A0BE3C83}"/>
              </a:ext>
            </a:extLst>
          </p:cNvPr>
          <p:cNvSpPr txBox="1"/>
          <p:nvPr/>
        </p:nvSpPr>
        <p:spPr>
          <a:xfrm>
            <a:off x="4607859" y="206189"/>
            <a:ext cx="3411511" cy="523220"/>
          </a:xfrm>
          <a:prstGeom prst="rect">
            <a:avLst/>
          </a:prstGeom>
          <a:noFill/>
        </p:spPr>
        <p:txBody>
          <a:bodyPr wrap="none" rtlCol="0">
            <a:spAutoFit/>
          </a:bodyPr>
          <a:lstStyle/>
          <a:p>
            <a:r>
              <a:rPr lang="en-US" sz="2800" dirty="0"/>
              <a:t>Intended Methods</a:t>
            </a:r>
          </a:p>
        </p:txBody>
      </p:sp>
      <p:sp>
        <p:nvSpPr>
          <p:cNvPr id="3" name="TextBox 2">
            <a:extLst>
              <a:ext uri="{FF2B5EF4-FFF2-40B4-BE49-F238E27FC236}">
                <a16:creationId xmlns:a16="http://schemas.microsoft.com/office/drawing/2014/main" id="{5E745D12-0F2C-B04D-AEBE-3EA26CF84756}"/>
              </a:ext>
            </a:extLst>
          </p:cNvPr>
          <p:cNvSpPr txBox="1"/>
          <p:nvPr/>
        </p:nvSpPr>
        <p:spPr>
          <a:xfrm>
            <a:off x="2752165" y="1281952"/>
            <a:ext cx="7556877" cy="2031325"/>
          </a:xfrm>
          <a:prstGeom prst="rect">
            <a:avLst/>
          </a:prstGeom>
          <a:noFill/>
        </p:spPr>
        <p:txBody>
          <a:bodyPr wrap="none" rtlCol="0">
            <a:spAutoFit/>
          </a:bodyPr>
          <a:lstStyle/>
          <a:p>
            <a:r>
              <a:rPr lang="en-US" dirty="0"/>
              <a:t>Since it’s a predictive model, the methods I am going to use are: -</a:t>
            </a:r>
          </a:p>
          <a:p>
            <a:endParaRPr lang="en-US" dirty="0"/>
          </a:p>
          <a:p>
            <a:pPr marL="285750" indent="-285750">
              <a:buFont typeface="Wingdings" pitchFamily="2" charset="2"/>
              <a:buChar char="v"/>
            </a:pPr>
            <a:r>
              <a:rPr lang="en-US" dirty="0"/>
              <a:t>Logistic Regression</a:t>
            </a:r>
          </a:p>
          <a:p>
            <a:endParaRPr lang="en-US" dirty="0"/>
          </a:p>
          <a:p>
            <a:pPr marL="285750" indent="-285750">
              <a:buFont typeface="Wingdings" pitchFamily="2" charset="2"/>
              <a:buChar char="v"/>
            </a:pPr>
            <a:r>
              <a:rPr lang="en-US" dirty="0"/>
              <a:t>SVM</a:t>
            </a:r>
          </a:p>
          <a:p>
            <a:endParaRPr lang="en-US" dirty="0"/>
          </a:p>
          <a:p>
            <a:pPr marL="285750" indent="-285750">
              <a:buFont typeface="Wingdings" pitchFamily="2" charset="2"/>
              <a:buChar char="v"/>
            </a:pPr>
            <a:r>
              <a:rPr lang="en-US" dirty="0"/>
              <a:t>Naïve Bayes Classifier</a:t>
            </a:r>
          </a:p>
        </p:txBody>
      </p:sp>
      <p:pic>
        <p:nvPicPr>
          <p:cNvPr id="4" name="Slide 5.m4a">
            <a:hlinkClick r:id="" action="ppaction://media"/>
            <a:extLst>
              <a:ext uri="{FF2B5EF4-FFF2-40B4-BE49-F238E27FC236}">
                <a16:creationId xmlns:a16="http://schemas.microsoft.com/office/drawing/2014/main" id="{E8E1F8CC-6789-E34F-B652-864069BD30E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714845" y="206189"/>
            <a:ext cx="812800" cy="812800"/>
          </a:xfrm>
          <a:prstGeom prst="rect">
            <a:avLst/>
          </a:prstGeom>
        </p:spPr>
      </p:pic>
    </p:spTree>
    <p:extLst>
      <p:ext uri="{BB962C8B-B14F-4D97-AF65-F5344CB8AC3E}">
        <p14:creationId xmlns:p14="http://schemas.microsoft.com/office/powerpoint/2010/main" val="2930209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69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0AD8F5-A622-7B41-B666-15F0B3A15D71}"/>
              </a:ext>
            </a:extLst>
          </p:cNvPr>
          <p:cNvSpPr txBox="1"/>
          <p:nvPr/>
        </p:nvSpPr>
        <p:spPr>
          <a:xfrm>
            <a:off x="1835060" y="421850"/>
            <a:ext cx="5971507" cy="523220"/>
          </a:xfrm>
          <a:prstGeom prst="rect">
            <a:avLst/>
          </a:prstGeom>
          <a:noFill/>
        </p:spPr>
        <p:txBody>
          <a:bodyPr wrap="none" rtlCol="0">
            <a:spAutoFit/>
          </a:bodyPr>
          <a:lstStyle/>
          <a:p>
            <a:r>
              <a:rPr lang="en-US" sz="2800" dirty="0"/>
              <a:t>Dataset Overview  and Attributes</a:t>
            </a:r>
          </a:p>
        </p:txBody>
      </p:sp>
      <p:pic>
        <p:nvPicPr>
          <p:cNvPr id="3" name="Picture 2">
            <a:extLst>
              <a:ext uri="{FF2B5EF4-FFF2-40B4-BE49-F238E27FC236}">
                <a16:creationId xmlns:a16="http://schemas.microsoft.com/office/drawing/2014/main" id="{F4D8F84F-DF01-B749-BF36-7E0F77C7A160}"/>
              </a:ext>
            </a:extLst>
          </p:cNvPr>
          <p:cNvPicPr>
            <a:picLocks noChangeAspect="1"/>
          </p:cNvPicPr>
          <p:nvPr/>
        </p:nvPicPr>
        <p:blipFill>
          <a:blip r:embed="rId4"/>
          <a:stretch>
            <a:fillRect/>
          </a:stretch>
        </p:blipFill>
        <p:spPr>
          <a:xfrm>
            <a:off x="1768415" y="1350511"/>
            <a:ext cx="10144665" cy="4976971"/>
          </a:xfrm>
          <a:prstGeom prst="rect">
            <a:avLst/>
          </a:prstGeom>
        </p:spPr>
      </p:pic>
      <p:pic>
        <p:nvPicPr>
          <p:cNvPr id="4" name="Slide 6.m4a">
            <a:hlinkClick r:id="" action="ppaction://media"/>
            <a:extLst>
              <a:ext uri="{FF2B5EF4-FFF2-40B4-BE49-F238E27FC236}">
                <a16:creationId xmlns:a16="http://schemas.microsoft.com/office/drawing/2014/main" id="{EDB021D7-3B72-8441-9AF7-B5EB281428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63637" y="15450"/>
            <a:ext cx="812800" cy="812800"/>
          </a:xfrm>
          <a:prstGeom prst="rect">
            <a:avLst/>
          </a:prstGeom>
        </p:spPr>
      </p:pic>
    </p:spTree>
    <p:extLst>
      <p:ext uri="{BB962C8B-B14F-4D97-AF65-F5344CB8AC3E}">
        <p14:creationId xmlns:p14="http://schemas.microsoft.com/office/powerpoint/2010/main" val="487556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41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85711B-2C2C-DC4D-9E0C-C20AE344CB42}"/>
              </a:ext>
            </a:extLst>
          </p:cNvPr>
          <p:cNvSpPr txBox="1"/>
          <p:nvPr/>
        </p:nvSpPr>
        <p:spPr>
          <a:xfrm>
            <a:off x="4446495" y="233082"/>
            <a:ext cx="5101076" cy="523220"/>
          </a:xfrm>
          <a:prstGeom prst="rect">
            <a:avLst/>
          </a:prstGeom>
          <a:noFill/>
        </p:spPr>
        <p:txBody>
          <a:bodyPr wrap="none" rtlCol="0">
            <a:spAutoFit/>
          </a:bodyPr>
          <a:lstStyle/>
          <a:p>
            <a:r>
              <a:rPr lang="en-US" sz="2800" dirty="0"/>
              <a:t>Visualizing the First Five Rows</a:t>
            </a:r>
          </a:p>
        </p:txBody>
      </p:sp>
      <p:sp>
        <p:nvSpPr>
          <p:cNvPr id="5" name="TextBox 4">
            <a:extLst>
              <a:ext uri="{FF2B5EF4-FFF2-40B4-BE49-F238E27FC236}">
                <a16:creationId xmlns:a16="http://schemas.microsoft.com/office/drawing/2014/main" id="{1B51DAD3-1DCF-7442-8DA8-89742BEE82D8}"/>
              </a:ext>
            </a:extLst>
          </p:cNvPr>
          <p:cNvSpPr txBox="1"/>
          <p:nvPr/>
        </p:nvSpPr>
        <p:spPr>
          <a:xfrm>
            <a:off x="3887047" y="3786899"/>
            <a:ext cx="6219972" cy="523220"/>
          </a:xfrm>
          <a:prstGeom prst="rect">
            <a:avLst/>
          </a:prstGeom>
          <a:noFill/>
        </p:spPr>
        <p:txBody>
          <a:bodyPr wrap="none" rtlCol="0">
            <a:spAutoFit/>
          </a:bodyPr>
          <a:lstStyle/>
          <a:p>
            <a:r>
              <a:rPr lang="en-US" sz="2800" dirty="0"/>
              <a:t>Handling the categorical variables</a:t>
            </a:r>
          </a:p>
        </p:txBody>
      </p:sp>
      <p:pic>
        <p:nvPicPr>
          <p:cNvPr id="3" name="Picture 2">
            <a:extLst>
              <a:ext uri="{FF2B5EF4-FFF2-40B4-BE49-F238E27FC236}">
                <a16:creationId xmlns:a16="http://schemas.microsoft.com/office/drawing/2014/main" id="{3BC720E5-6E5B-644F-A72F-86775B93FBD6}"/>
              </a:ext>
            </a:extLst>
          </p:cNvPr>
          <p:cNvPicPr>
            <a:picLocks noChangeAspect="1"/>
          </p:cNvPicPr>
          <p:nvPr/>
        </p:nvPicPr>
        <p:blipFill>
          <a:blip r:embed="rId4"/>
          <a:stretch>
            <a:fillRect/>
          </a:stretch>
        </p:blipFill>
        <p:spPr>
          <a:xfrm>
            <a:off x="1992702" y="919080"/>
            <a:ext cx="9713343" cy="2289372"/>
          </a:xfrm>
          <a:prstGeom prst="rect">
            <a:avLst/>
          </a:prstGeom>
        </p:spPr>
      </p:pic>
      <p:pic>
        <p:nvPicPr>
          <p:cNvPr id="7" name="Picture 6">
            <a:extLst>
              <a:ext uri="{FF2B5EF4-FFF2-40B4-BE49-F238E27FC236}">
                <a16:creationId xmlns:a16="http://schemas.microsoft.com/office/drawing/2014/main" id="{470012A7-939A-7C4D-994A-303925452C8D}"/>
              </a:ext>
            </a:extLst>
          </p:cNvPr>
          <p:cNvPicPr>
            <a:picLocks noChangeAspect="1"/>
          </p:cNvPicPr>
          <p:nvPr/>
        </p:nvPicPr>
        <p:blipFill>
          <a:blip r:embed="rId5"/>
          <a:stretch>
            <a:fillRect/>
          </a:stretch>
        </p:blipFill>
        <p:spPr>
          <a:xfrm>
            <a:off x="1992702" y="4603894"/>
            <a:ext cx="9713343" cy="1115419"/>
          </a:xfrm>
          <a:prstGeom prst="rect">
            <a:avLst/>
          </a:prstGeom>
        </p:spPr>
      </p:pic>
      <p:pic>
        <p:nvPicPr>
          <p:cNvPr id="4" name="Slide 7.m4a">
            <a:hlinkClick r:id="" action="ppaction://media"/>
            <a:extLst>
              <a:ext uri="{FF2B5EF4-FFF2-40B4-BE49-F238E27FC236}">
                <a16:creationId xmlns:a16="http://schemas.microsoft.com/office/drawing/2014/main" id="{43218E0E-7BF2-7745-B92C-12A75A91B4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969369" y="106280"/>
            <a:ext cx="812800" cy="812800"/>
          </a:xfrm>
          <a:prstGeom prst="rect">
            <a:avLst/>
          </a:prstGeom>
        </p:spPr>
      </p:pic>
    </p:spTree>
    <p:extLst>
      <p:ext uri="{BB962C8B-B14F-4D97-AF65-F5344CB8AC3E}">
        <p14:creationId xmlns:p14="http://schemas.microsoft.com/office/powerpoint/2010/main" val="3218134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3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AD6B69-3D6B-E341-9C79-97D1401F3655}"/>
              </a:ext>
            </a:extLst>
          </p:cNvPr>
          <p:cNvSpPr txBox="1"/>
          <p:nvPr/>
        </p:nvSpPr>
        <p:spPr>
          <a:xfrm>
            <a:off x="2678708" y="70612"/>
            <a:ext cx="8581195" cy="523220"/>
          </a:xfrm>
          <a:prstGeom prst="rect">
            <a:avLst/>
          </a:prstGeom>
          <a:noFill/>
        </p:spPr>
        <p:txBody>
          <a:bodyPr wrap="none" rtlCol="0">
            <a:spAutoFit/>
          </a:bodyPr>
          <a:lstStyle/>
          <a:p>
            <a:r>
              <a:rPr lang="en-US" sz="2800" dirty="0"/>
              <a:t>Visualizing the First Five Rows of the Final Dataset</a:t>
            </a:r>
          </a:p>
        </p:txBody>
      </p:sp>
      <p:sp>
        <p:nvSpPr>
          <p:cNvPr id="5" name="TextBox 4">
            <a:extLst>
              <a:ext uri="{FF2B5EF4-FFF2-40B4-BE49-F238E27FC236}">
                <a16:creationId xmlns:a16="http://schemas.microsoft.com/office/drawing/2014/main" id="{DA24A371-1C4E-7246-8353-A027EF9211DE}"/>
              </a:ext>
            </a:extLst>
          </p:cNvPr>
          <p:cNvSpPr txBox="1"/>
          <p:nvPr/>
        </p:nvSpPr>
        <p:spPr>
          <a:xfrm>
            <a:off x="3527564" y="3133948"/>
            <a:ext cx="6561412" cy="461665"/>
          </a:xfrm>
          <a:prstGeom prst="rect">
            <a:avLst/>
          </a:prstGeom>
          <a:noFill/>
        </p:spPr>
        <p:txBody>
          <a:bodyPr wrap="none" rtlCol="0">
            <a:spAutoFit/>
          </a:bodyPr>
          <a:lstStyle/>
          <a:p>
            <a:r>
              <a:rPr lang="en-US" sz="2400" dirty="0"/>
              <a:t>Getting the statistics related to the dataset</a:t>
            </a:r>
          </a:p>
        </p:txBody>
      </p:sp>
      <p:pic>
        <p:nvPicPr>
          <p:cNvPr id="3" name="Picture 2">
            <a:extLst>
              <a:ext uri="{FF2B5EF4-FFF2-40B4-BE49-F238E27FC236}">
                <a16:creationId xmlns:a16="http://schemas.microsoft.com/office/drawing/2014/main" id="{91018BA5-AF72-B847-BD51-7D4F822C1653}"/>
              </a:ext>
            </a:extLst>
          </p:cNvPr>
          <p:cNvPicPr>
            <a:picLocks noChangeAspect="1"/>
          </p:cNvPicPr>
          <p:nvPr/>
        </p:nvPicPr>
        <p:blipFill>
          <a:blip r:embed="rId4"/>
          <a:stretch>
            <a:fillRect/>
          </a:stretch>
        </p:blipFill>
        <p:spPr>
          <a:xfrm>
            <a:off x="2283715" y="815316"/>
            <a:ext cx="9301828" cy="2097147"/>
          </a:xfrm>
          <a:prstGeom prst="rect">
            <a:avLst/>
          </a:prstGeom>
        </p:spPr>
      </p:pic>
      <p:pic>
        <p:nvPicPr>
          <p:cNvPr id="4" name="Picture 3">
            <a:extLst>
              <a:ext uri="{FF2B5EF4-FFF2-40B4-BE49-F238E27FC236}">
                <a16:creationId xmlns:a16="http://schemas.microsoft.com/office/drawing/2014/main" id="{364B6DCA-B28E-3F41-A53E-C1D53BF36C11}"/>
              </a:ext>
            </a:extLst>
          </p:cNvPr>
          <p:cNvPicPr>
            <a:picLocks noChangeAspect="1"/>
          </p:cNvPicPr>
          <p:nvPr/>
        </p:nvPicPr>
        <p:blipFill>
          <a:blip r:embed="rId5"/>
          <a:stretch>
            <a:fillRect/>
          </a:stretch>
        </p:blipFill>
        <p:spPr>
          <a:xfrm>
            <a:off x="2193137" y="3939943"/>
            <a:ext cx="9392405" cy="2495364"/>
          </a:xfrm>
          <a:prstGeom prst="rect">
            <a:avLst/>
          </a:prstGeom>
        </p:spPr>
      </p:pic>
      <p:pic>
        <p:nvPicPr>
          <p:cNvPr id="6" name="Slide 8.m4a">
            <a:hlinkClick r:id="" action="ppaction://media"/>
            <a:extLst>
              <a:ext uri="{FF2B5EF4-FFF2-40B4-BE49-F238E27FC236}">
                <a16:creationId xmlns:a16="http://schemas.microsoft.com/office/drawing/2014/main" id="{326397BC-056A-124E-AF22-84EE6EDA16F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447103" y="560373"/>
            <a:ext cx="812800" cy="812800"/>
          </a:xfrm>
          <a:prstGeom prst="rect">
            <a:avLst/>
          </a:prstGeom>
        </p:spPr>
      </p:pic>
    </p:spTree>
    <p:extLst>
      <p:ext uri="{BB962C8B-B14F-4D97-AF65-F5344CB8AC3E}">
        <p14:creationId xmlns:p14="http://schemas.microsoft.com/office/powerpoint/2010/main" val="1017579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43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B87455-5E07-2940-9F1D-E34152B12491}"/>
              </a:ext>
            </a:extLst>
          </p:cNvPr>
          <p:cNvSpPr txBox="1"/>
          <p:nvPr/>
        </p:nvSpPr>
        <p:spPr>
          <a:xfrm>
            <a:off x="3788559" y="215153"/>
            <a:ext cx="5782352" cy="523220"/>
          </a:xfrm>
          <a:prstGeom prst="rect">
            <a:avLst/>
          </a:prstGeom>
          <a:noFill/>
        </p:spPr>
        <p:txBody>
          <a:bodyPr wrap="none" rtlCol="0">
            <a:spAutoFit/>
          </a:bodyPr>
          <a:lstStyle/>
          <a:p>
            <a:r>
              <a:rPr lang="en-US" sz="2800" dirty="0"/>
              <a:t>Model Fitting – Splitting the data</a:t>
            </a:r>
          </a:p>
        </p:txBody>
      </p:sp>
      <p:sp>
        <p:nvSpPr>
          <p:cNvPr id="4" name="TextBox 3">
            <a:extLst>
              <a:ext uri="{FF2B5EF4-FFF2-40B4-BE49-F238E27FC236}">
                <a16:creationId xmlns:a16="http://schemas.microsoft.com/office/drawing/2014/main" id="{A0C18B8F-1B1E-1441-BBBA-A5CA94C8E80A}"/>
              </a:ext>
            </a:extLst>
          </p:cNvPr>
          <p:cNvSpPr txBox="1"/>
          <p:nvPr/>
        </p:nvSpPr>
        <p:spPr>
          <a:xfrm>
            <a:off x="3390591" y="3732576"/>
            <a:ext cx="6641562" cy="523220"/>
          </a:xfrm>
          <a:prstGeom prst="rect">
            <a:avLst/>
          </a:prstGeom>
          <a:noFill/>
        </p:spPr>
        <p:txBody>
          <a:bodyPr wrap="none" rtlCol="0">
            <a:spAutoFit/>
          </a:bodyPr>
          <a:lstStyle/>
          <a:p>
            <a:r>
              <a:rPr lang="en-US" sz="2800" dirty="0"/>
              <a:t>Fitting the Data to Logistic Regression</a:t>
            </a:r>
          </a:p>
        </p:txBody>
      </p:sp>
      <p:pic>
        <p:nvPicPr>
          <p:cNvPr id="6" name="Picture 5">
            <a:extLst>
              <a:ext uri="{FF2B5EF4-FFF2-40B4-BE49-F238E27FC236}">
                <a16:creationId xmlns:a16="http://schemas.microsoft.com/office/drawing/2014/main" id="{FE476130-46BF-184F-95B9-74D10E28090D}"/>
              </a:ext>
            </a:extLst>
          </p:cNvPr>
          <p:cNvPicPr>
            <a:picLocks noChangeAspect="1"/>
          </p:cNvPicPr>
          <p:nvPr/>
        </p:nvPicPr>
        <p:blipFill>
          <a:blip r:embed="rId4"/>
          <a:stretch>
            <a:fillRect/>
          </a:stretch>
        </p:blipFill>
        <p:spPr>
          <a:xfrm>
            <a:off x="2495921" y="738373"/>
            <a:ext cx="8554517" cy="2720975"/>
          </a:xfrm>
          <a:prstGeom prst="rect">
            <a:avLst/>
          </a:prstGeom>
        </p:spPr>
      </p:pic>
      <p:pic>
        <p:nvPicPr>
          <p:cNvPr id="7" name="Picture 6">
            <a:extLst>
              <a:ext uri="{FF2B5EF4-FFF2-40B4-BE49-F238E27FC236}">
                <a16:creationId xmlns:a16="http://schemas.microsoft.com/office/drawing/2014/main" id="{3E47A798-285D-054D-AD7D-89AD5D525B15}"/>
              </a:ext>
            </a:extLst>
          </p:cNvPr>
          <p:cNvPicPr>
            <a:picLocks noChangeAspect="1"/>
          </p:cNvPicPr>
          <p:nvPr/>
        </p:nvPicPr>
        <p:blipFill>
          <a:blip r:embed="rId5"/>
          <a:stretch>
            <a:fillRect/>
          </a:stretch>
        </p:blipFill>
        <p:spPr>
          <a:xfrm>
            <a:off x="2323381" y="4623179"/>
            <a:ext cx="8727057" cy="1767514"/>
          </a:xfrm>
          <a:prstGeom prst="rect">
            <a:avLst/>
          </a:prstGeom>
        </p:spPr>
      </p:pic>
      <p:pic>
        <p:nvPicPr>
          <p:cNvPr id="3" name="Slide 9.m4a">
            <a:hlinkClick r:id="" action="ppaction://media"/>
            <a:extLst>
              <a:ext uri="{FF2B5EF4-FFF2-40B4-BE49-F238E27FC236}">
                <a16:creationId xmlns:a16="http://schemas.microsoft.com/office/drawing/2014/main" id="{7E7FF016-EA44-044A-BDE0-A48DC1DC08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337015" y="148282"/>
            <a:ext cx="812800" cy="812800"/>
          </a:xfrm>
          <a:prstGeom prst="rect">
            <a:avLst/>
          </a:prstGeom>
        </p:spPr>
      </p:pic>
    </p:spTree>
    <p:extLst>
      <p:ext uri="{BB962C8B-B14F-4D97-AF65-F5344CB8AC3E}">
        <p14:creationId xmlns:p14="http://schemas.microsoft.com/office/powerpoint/2010/main" val="3939305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75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509</TotalTime>
  <Words>445</Words>
  <Application>Microsoft Macintosh PowerPoint</Application>
  <PresentationFormat>Widescreen</PresentationFormat>
  <Paragraphs>69</Paragraphs>
  <Slides>13</Slides>
  <Notes>0</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Century Gothic</vt:lpstr>
      <vt:lpstr>Wingdings</vt:lpstr>
      <vt:lpstr>Wingdings 3</vt:lpstr>
      <vt:lpstr>Wisp</vt:lpstr>
      <vt:lpstr>DSC680 Portfolio Project 3 Cardiac Disorder Prediction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 Accuracy – Logistic Regression</vt:lpstr>
      <vt:lpstr>Fitting the Model With SVM</vt:lpstr>
      <vt:lpstr>Model Fitting – Naïve Bayes Theorem</vt:lpstr>
      <vt:lpstr>Conclusion</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DSC680 Portfolio Project</dc:title>
  <dc:creator>Gangadhar Dhulipala</dc:creator>
  <cp:lastModifiedBy>Gangadhar Dhulipala</cp:lastModifiedBy>
  <cp:revision>38</cp:revision>
  <dcterms:created xsi:type="dcterms:W3CDTF">2019-09-15T13:12:20Z</dcterms:created>
  <dcterms:modified xsi:type="dcterms:W3CDTF">2019-11-17T03:39:17Z</dcterms:modified>
</cp:coreProperties>
</file>

<file path=docProps/thumbnail.jpeg>
</file>